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75" r:id="rId13"/>
    <p:sldId id="287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66" r:id="rId24"/>
    <p:sldId id="264" r:id="rId25"/>
    <p:sldId id="305" r:id="rId26"/>
    <p:sldId id="306" r:id="rId27"/>
    <p:sldId id="308" r:id="rId28"/>
    <p:sldId id="307" r:id="rId29"/>
    <p:sldId id="309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나눔스퀘어 ExtraBold" panose="020B0600000101010101" pitchFamily="50" charset="-127"/>
      <p:bold r:id="rId32"/>
    </p:embeddedFont>
    <p:embeddedFont>
      <p:font typeface="나눔스퀘어 Light" panose="020B0600000101010101" pitchFamily="50" charset="-127"/>
      <p:regular r:id="rId33"/>
    </p:embeddedFont>
    <p:embeddedFont>
      <p:font typeface="티머니 둥근바람 Regular" panose="02050503000000000000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38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41492" y="2598003"/>
            <a:ext cx="2509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VGG-19</a:t>
            </a:r>
            <a:endParaRPr lang="ko-KR" altLang="en-US" sz="48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75530" y="4346555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201820894 </a:t>
            </a:r>
            <a:r>
              <a:rPr lang="ko-KR" altLang="en-US" sz="1600" dirty="0" err="1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유원균</a:t>
            </a:r>
            <a:endParaRPr lang="ko-KR" altLang="en-US" sz="16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03DE64-C6DC-4317-785A-651BF135606E}"/>
              </a:ext>
            </a:extLst>
          </p:cNvPr>
          <p:cNvSpPr/>
          <p:nvPr/>
        </p:nvSpPr>
        <p:spPr>
          <a:xfrm>
            <a:off x="329185" y="1994154"/>
            <a:ext cx="7005610" cy="18267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BAE09-767E-57BC-1837-B8D6582C72BA}"/>
              </a:ext>
            </a:extLst>
          </p:cNvPr>
          <p:cNvSpPr/>
          <p:nvPr/>
        </p:nvSpPr>
        <p:spPr>
          <a:xfrm>
            <a:off x="329184" y="4529912"/>
            <a:ext cx="4956048" cy="5303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800671" y="153759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304" y="1566396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Cross Entropy</a:t>
            </a:r>
            <a:endParaRPr lang="ko-KR" altLang="en-US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304" y="2089687"/>
                <a:ext cx="6725205" cy="1663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=−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티머니 둥근바람 Regular" panose="02050503000000000000" pitchFamily="18" charset="-127"/>
                                <a:ea typeface="티머니 둥근바람 Regular" panose="02050503000000000000" pitchFamily="18" charset="-127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티머니 둥근바람 Regular" panose="02050503000000000000" pitchFamily="18" charset="-127"/>
                                <a:ea typeface="티머니 둥근바람 Regular" panose="02050503000000000000" pitchFamily="18" charset="-127"/>
                              </a:rPr>
                              <m:t>)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티머니 둥근바람 Regular" panose="02050503000000000000" pitchFamily="18" charset="-127"/>
                                <a:ea typeface="티머니 둥근바람 Regular" panose="02050503000000000000" pitchFamily="18" charset="-127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티머니 둥근바람 Regular" panose="02050503000000000000" pitchFamily="18" charset="-127"/>
                                <a:ea typeface="티머니 둥근바람 Regular" panose="02050503000000000000" pitchFamily="18" charset="-127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  <a:ea typeface="티머니 둥근바람 Regular" panose="02050503000000000000" pitchFamily="18" charset="-127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티머니 둥근바람 Regular" panose="02050503000000000000" pitchFamily="18" charset="-127"/>
                                <a:ea typeface="티머니 둥근바람 Regular" panose="02050503000000000000" pitchFamily="18" charset="-127"/>
                              </a:rPr>
                              <m:t>)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	=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티머니 둥근바람 Regular" panose="02050503000000000000" pitchFamily="18" charset="-127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 </m:t>
                        </m:r>
                      </m:e>
                    </m:nary>
                    <m:r>
                      <a:rPr lang="en-US" altLang="ko-KR" i="1" dirty="0">
                        <a:latin typeface="Cambria Math" panose="02040503050406030204" pitchFamily="18" charset="0"/>
                        <a:ea typeface="티머니 둥근바람 Regular" panose="02050503000000000000" pitchFamily="18" charset="-127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 </m:t>
                        </m:r>
                      </m:e>
                    </m:nary>
                    <m:r>
                      <a:rPr lang="en-US" altLang="ko-KR" i="1" dirty="0">
                        <a:latin typeface="Cambria Math" panose="02040503050406030204" pitchFamily="18" charset="0"/>
                        <a:ea typeface="티머니 둥근바람 Regular" panose="02050503000000000000" pitchFamily="18" charset="-127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	=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ko-KR" altLang="en-US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4" y="2089687"/>
                <a:ext cx="6725205" cy="1663853"/>
              </a:xfrm>
              <a:prstGeom prst="rect">
                <a:avLst/>
              </a:prstGeom>
              <a:blipFill>
                <a:blip r:embed="rId2"/>
                <a:stretch>
                  <a:fillRect t="-26007" r="-725" b="-377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6304" y="4641021"/>
                <a:ext cx="9511888" cy="1513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chemeClr val="tx1"/>
                            </a:solidFill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 </m:t>
                        </m:r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e>
                    </m:nary>
                  </m:oMath>
                </a14:m>
                <a:endParaRPr lang="en-US" altLang="ko-KR" dirty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: P</a:t>
                </a:r>
                <a:r>
                  <a:rPr lang="en-US" altLang="ko-KR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, Q’s quantity of information difference</a:t>
                </a:r>
                <a:endParaRPr lang="en-US" altLang="ko-KR" dirty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-Since</a:t>
                </a:r>
                <a:r>
                  <a:rPr lang="ko-KR" altLang="en-US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H(P) is fixed,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means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endParaRPr lang="ko-KR" altLang="en-US" dirty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4" y="4641021"/>
                <a:ext cx="9511888" cy="1513428"/>
              </a:xfrm>
              <a:prstGeom prst="rect">
                <a:avLst/>
              </a:prstGeom>
              <a:blipFill>
                <a:blip r:embed="rId3"/>
                <a:stretch>
                  <a:fillRect l="-1473" t="-29719" b="-8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cxnSpLocks/>
          </p:cNvCxnSpPr>
          <p:nvPr/>
        </p:nvCxnSpPr>
        <p:spPr>
          <a:xfrm flipH="1">
            <a:off x="2251353" y="3753540"/>
            <a:ext cx="686919" cy="776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DDD1A1-ABC0-C8F7-1189-E4BFAEA1CB38}"/>
              </a:ext>
            </a:extLst>
          </p:cNvPr>
          <p:cNvSpPr txBox="1"/>
          <p:nvPr/>
        </p:nvSpPr>
        <p:spPr>
          <a:xfrm>
            <a:off x="329184" y="4027789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K-L divergence</a:t>
            </a:r>
            <a:endParaRPr lang="ko-KR" altLang="en-US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98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800671" y="153759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017" y="2123820"/>
            <a:ext cx="10936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Generally when computing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Cross entropy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is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ground-truth label(one-hot vector) and  Qis probability distribution from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softmax activation after several layers.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By definition of entropy, model parameters are trained for Q to be similar to P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To prevent overconfident of model and affect of mislabeled P,  and also for generalization, regularization and calibration (Guo et al. 2017) mapping P smoothly(not one-hot vector) is called label smoothing </a:t>
            </a:r>
          </a:p>
          <a:p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-In this code, I compared results with setting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smoothing parameter as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0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0.15 and 0.3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56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2,</a:t>
            </a:r>
            <a:endParaRPr lang="ko-KR" altLang="en-US" sz="14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07303" y="3044279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</a:t>
            </a:r>
            <a:endParaRPr lang="ko-KR" altLang="en-US" sz="36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29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1" y="2305945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&gt;&gt;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&gt;&gt;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&gt;&gt;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393793" y="2305945"/>
            <a:ext cx="10312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STEP 1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175594" y="2305945"/>
            <a:ext cx="10312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STEP 2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34952" y="2305945"/>
            <a:ext cx="10312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STEP 3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685281" y="2305945"/>
            <a:ext cx="10312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STEP 4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91967" y="3733001"/>
            <a:ext cx="1887369" cy="40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Modify Datasets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49768" y="3758298"/>
            <a:ext cx="1682895" cy="40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Define model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859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Steps</a:t>
            </a:r>
            <a:endParaRPr lang="ko-KR" altLang="en-US" sz="2400" spc="-300" dirty="0">
              <a:solidFill>
                <a:srgbClr val="393939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6655571" y="3760052"/>
            <a:ext cx="1682895" cy="40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Train, validate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9875077" y="3760052"/>
            <a:ext cx="1682895" cy="40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800671" y="153759"/>
            <a:ext cx="4046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Modify datasets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3" y="1406084"/>
            <a:ext cx="11622122" cy="43249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3567" y="2467627"/>
            <a:ext cx="5311035" cy="1127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1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459581" y="153759"/>
            <a:ext cx="4997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Train-validation split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620542"/>
            <a:ext cx="11517332" cy="2038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0" y="3944567"/>
            <a:ext cx="11498280" cy="22005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8828" y="2780778"/>
            <a:ext cx="4784942" cy="878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1354" y="4534422"/>
            <a:ext cx="2455101" cy="450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78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446349" y="153759"/>
            <a:ext cx="3299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Define model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61472"/>
          <a:stretch/>
        </p:blipFill>
        <p:spPr>
          <a:xfrm>
            <a:off x="0" y="1230719"/>
            <a:ext cx="4308953" cy="4525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4063" r="14072"/>
          <a:stretch/>
        </p:blipFill>
        <p:spPr>
          <a:xfrm>
            <a:off x="4358667" y="1230719"/>
            <a:ext cx="3970751" cy="509658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333615" y="1076960"/>
            <a:ext cx="0" cy="57810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3741" r="8502"/>
          <a:stretch/>
        </p:blipFill>
        <p:spPr>
          <a:xfrm>
            <a:off x="8354469" y="1076960"/>
            <a:ext cx="3770335" cy="578104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366996" y="1076960"/>
            <a:ext cx="0" cy="57810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51978" y="3131508"/>
            <a:ext cx="1478071" cy="212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44838" y="3602108"/>
            <a:ext cx="2565748" cy="1683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729" y="5849655"/>
            <a:ext cx="372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 use different initialization methods, initialize model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before training.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1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34C644-8F8A-3015-EEAA-9985A228721F}"/>
              </a:ext>
            </a:extLst>
          </p:cNvPr>
          <p:cNvSpPr/>
          <p:nvPr/>
        </p:nvSpPr>
        <p:spPr>
          <a:xfrm>
            <a:off x="6972114" y="2703286"/>
            <a:ext cx="5143685" cy="27439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096260" y="145680"/>
            <a:ext cx="3439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Train, validate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8" y="1230719"/>
            <a:ext cx="6687483" cy="53252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2114" y="3021941"/>
            <a:ext cx="5636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Try 30 epoch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(10epoch</a:t>
            </a: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처음에 수행 했는데</a:t>
            </a:r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완전히 수렴하지 않는 것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같아 </a:t>
            </a:r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epoch</a:t>
            </a: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수를 늘려 보았습니다</a:t>
            </a:r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.)</a:t>
            </a: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Train 15 models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(5 initialization methods, 3 smoothing parameters)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Define loss and optimizer before train.</a:t>
            </a:r>
          </a:p>
          <a:p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3561" y="1818618"/>
            <a:ext cx="267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Initialize</a:t>
            </a:r>
            <a:endParaRPr lang="ko-KR" altLang="en-US" sz="2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4318" y="3021940"/>
            <a:ext cx="4525364" cy="623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318" y="1597693"/>
            <a:ext cx="679874" cy="220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4921" y="6112701"/>
            <a:ext cx="3821428" cy="443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" name="직선 화살표 연결선 11"/>
          <p:cNvCxnSpPr>
            <a:stCxn id="17" idx="3"/>
          </p:cNvCxnSpPr>
          <p:nvPr/>
        </p:nvCxnSpPr>
        <p:spPr>
          <a:xfrm>
            <a:off x="814192" y="1708156"/>
            <a:ext cx="6157922" cy="15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6" idx="1"/>
          </p:cNvCxnSpPr>
          <p:nvPr/>
        </p:nvCxnSpPr>
        <p:spPr>
          <a:xfrm>
            <a:off x="4659682" y="3333507"/>
            <a:ext cx="2312432" cy="84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flipV="1">
            <a:off x="4446349" y="4897677"/>
            <a:ext cx="2525765" cy="1415441"/>
          </a:xfrm>
          <a:prstGeom prst="bentConnector3">
            <a:avLst>
              <a:gd name="adj1" fmla="val 92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9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936996-FE2B-5C72-9E51-868659C2F4E9}"/>
              </a:ext>
            </a:extLst>
          </p:cNvPr>
          <p:cNvSpPr/>
          <p:nvPr/>
        </p:nvSpPr>
        <p:spPr>
          <a:xfrm>
            <a:off x="7436244" y="2464097"/>
            <a:ext cx="3823648" cy="27439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446349" y="153759"/>
            <a:ext cx="3439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Train, validate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4260" y="2577437"/>
            <a:ext cx="374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Set train mode</a:t>
            </a:r>
          </a:p>
          <a:p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2.Move datasets to GPU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Calculate loss and accuracy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(accuracy divided by #data,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Loss divided by #batch: reduction=‘mean’)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4. Append accuracy and loss </a:t>
            </a:r>
            <a:r>
              <a:rPr lang="en-US" altLang="ko-KR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 list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0944" y="1818618"/>
            <a:ext cx="99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</a:t>
            </a:r>
            <a:endParaRPr lang="ko-KR" altLang="en-US" sz="2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557"/>
            <a:ext cx="7001744" cy="5019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7677" y="2828411"/>
            <a:ext cx="3736224" cy="1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9244" y="5486016"/>
            <a:ext cx="6672869" cy="188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876" y="6017038"/>
            <a:ext cx="2965470" cy="396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" name="직선 화살표 연결선 11"/>
          <p:cNvCxnSpPr>
            <a:cxnSpLocks/>
            <a:stCxn id="8" idx="3"/>
          </p:cNvCxnSpPr>
          <p:nvPr/>
        </p:nvCxnSpPr>
        <p:spPr>
          <a:xfrm>
            <a:off x="4283901" y="2925176"/>
            <a:ext cx="3230359" cy="30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10" idx="0"/>
            <a:endCxn id="6" idx="1"/>
          </p:cNvCxnSpPr>
          <p:nvPr/>
        </p:nvCxnSpPr>
        <p:spPr>
          <a:xfrm flipV="1">
            <a:off x="3635679" y="3854710"/>
            <a:ext cx="3878581" cy="163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cxnSpLocks/>
            <a:endCxn id="6" idx="2"/>
          </p:cNvCxnSpPr>
          <p:nvPr/>
        </p:nvCxnSpPr>
        <p:spPr>
          <a:xfrm flipV="1">
            <a:off x="3727463" y="5131982"/>
            <a:ext cx="5661487" cy="1193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99244" y="2114427"/>
            <a:ext cx="965885" cy="219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cxnSpLocks/>
            <a:stCxn id="21" idx="3"/>
          </p:cNvCxnSpPr>
          <p:nvPr/>
        </p:nvCxnSpPr>
        <p:spPr>
          <a:xfrm>
            <a:off x="1265129" y="2224238"/>
            <a:ext cx="6249131" cy="51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4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8C1C5D-5CAE-3FEE-657E-BD3EEF8E493A}"/>
              </a:ext>
            </a:extLst>
          </p:cNvPr>
          <p:cNvSpPr/>
          <p:nvPr/>
        </p:nvSpPr>
        <p:spPr>
          <a:xfrm>
            <a:off x="6972112" y="3071520"/>
            <a:ext cx="4706081" cy="195114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2113" y="3247410"/>
            <a:ext cx="5636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Set evaluation mode(no dropout, no batch normalization)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Stop calculating gradient</a:t>
            </a:r>
          </a:p>
          <a:p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Calculate loss, accuracy and append to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53561" y="1818618"/>
            <a:ext cx="267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Validate</a:t>
            </a:r>
            <a:endParaRPr lang="ko-KR" altLang="en-US" sz="2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4" y="2176305"/>
            <a:ext cx="6658904" cy="37533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3034" y="2208569"/>
            <a:ext cx="991782" cy="1964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8122" y="2404997"/>
            <a:ext cx="1435314" cy="175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1" name="꺾인 연결선 20"/>
          <p:cNvCxnSpPr>
            <a:stCxn id="14" idx="3"/>
          </p:cNvCxnSpPr>
          <p:nvPr/>
        </p:nvCxnSpPr>
        <p:spPr>
          <a:xfrm>
            <a:off x="1114816" y="2306783"/>
            <a:ext cx="5857297" cy="1197558"/>
          </a:xfrm>
          <a:prstGeom prst="bentConnector3">
            <a:avLst>
              <a:gd name="adj1" fmla="val 85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5" idx="3"/>
          </p:cNvCxnSpPr>
          <p:nvPr/>
        </p:nvCxnSpPr>
        <p:spPr>
          <a:xfrm>
            <a:off x="1653436" y="2492680"/>
            <a:ext cx="5318677" cy="1691013"/>
          </a:xfrm>
          <a:prstGeom prst="bentConnector3">
            <a:avLst>
              <a:gd name="adj1" fmla="val 74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B3D732-F3B0-29DF-5F1B-4DD39BC2972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FF621-7E2C-7B6C-99F2-7C776FEAA4A6}"/>
              </a:ext>
            </a:extLst>
          </p:cNvPr>
          <p:cNvSpPr txBox="1"/>
          <p:nvPr/>
        </p:nvSpPr>
        <p:spPr>
          <a:xfrm>
            <a:off x="4446349" y="153759"/>
            <a:ext cx="3439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Train, validate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97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83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17352" cy="707886"/>
            <a:chOff x="294640" y="3596640"/>
            <a:chExt cx="2317352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132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68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Objective</a:t>
              </a:r>
              <a:endParaRPr lang="ko-KR" altLang="en-US" sz="2800" spc="-15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1647745" cy="707886"/>
            <a:chOff x="294640" y="3596640"/>
            <a:chExt cx="164774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132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998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Code</a:t>
              </a:r>
              <a:endParaRPr lang="ko-KR" altLang="en-US" sz="2800" spc="-15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1841773" cy="707886"/>
            <a:chOff x="294640" y="3596640"/>
            <a:chExt cx="1841773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132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193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Result</a:t>
              </a:r>
              <a:endParaRPr lang="ko-KR" altLang="en-US" sz="2800" spc="-15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BC13D-78D9-A163-1666-F8D93413F889}"/>
              </a:ext>
            </a:extLst>
          </p:cNvPr>
          <p:cNvSpPr/>
          <p:nvPr/>
        </p:nvSpPr>
        <p:spPr>
          <a:xfrm>
            <a:off x="8816257" y="2639199"/>
            <a:ext cx="3361813" cy="28987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00684" y="2140401"/>
            <a:ext cx="267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Save model</a:t>
            </a:r>
            <a:endParaRPr lang="ko-KR" altLang="en-US" sz="2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6259" y="2912358"/>
            <a:ext cx="3436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Save model after 10 epoch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Save model with best accuracy</a:t>
            </a:r>
          </a:p>
          <a:p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Save model with best loss</a:t>
            </a:r>
          </a:p>
          <a:p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4. Save </a:t>
            </a:r>
            <a:r>
              <a:rPr lang="en-US" altLang="ko-KR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model parameters</a:t>
            </a:r>
          </a:p>
          <a:p>
            <a:endParaRPr lang="en-US" altLang="ko-KR" sz="16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5. Best</a:t>
            </a:r>
            <a:r>
              <a:rPr lang="ko-KR" altLang="en-US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loss and accuracy after 28</a:t>
            </a:r>
            <a:r>
              <a:rPr lang="en-US" altLang="ko-KR" sz="1600" baseline="300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th</a:t>
            </a:r>
            <a:r>
              <a:rPr lang="en-US" altLang="ko-KR" sz="16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epoch with He initialization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" y="1619717"/>
            <a:ext cx="8802328" cy="44011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2521" y="2229633"/>
            <a:ext cx="3953046" cy="1753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4401" y="3321485"/>
            <a:ext cx="1583539" cy="148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34400" y="4597070"/>
            <a:ext cx="1583539" cy="148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456" y="5638818"/>
            <a:ext cx="3894191" cy="3820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" name="꺾인 연결선 9"/>
          <p:cNvCxnSpPr>
            <a:stCxn id="13" idx="3"/>
          </p:cNvCxnSpPr>
          <p:nvPr/>
        </p:nvCxnSpPr>
        <p:spPr>
          <a:xfrm>
            <a:off x="5085567" y="2317315"/>
            <a:ext cx="3832965" cy="801666"/>
          </a:xfrm>
          <a:prstGeom prst="bentConnector3">
            <a:avLst>
              <a:gd name="adj1" fmla="val 924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2617940" y="3395598"/>
            <a:ext cx="6198318" cy="1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3"/>
          </p:cNvCxnSpPr>
          <p:nvPr/>
        </p:nvCxnSpPr>
        <p:spPr>
          <a:xfrm flipV="1">
            <a:off x="2617939" y="4054313"/>
            <a:ext cx="6300593" cy="616870"/>
          </a:xfrm>
          <a:prstGeom prst="bentConnector3">
            <a:avLst>
              <a:gd name="adj1" fmla="val 95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cxnSpLocks/>
            <a:stCxn id="18" idx="3"/>
          </p:cNvCxnSpPr>
          <p:nvPr/>
        </p:nvCxnSpPr>
        <p:spPr>
          <a:xfrm flipV="1">
            <a:off x="3920647" y="4537553"/>
            <a:ext cx="4895610" cy="1292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22156EA-DC75-9A6B-9BC9-401DEE79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51" y="6063868"/>
            <a:ext cx="5277791" cy="72046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DBCE57B-C487-4B49-E394-0F2894F4C919}"/>
              </a:ext>
            </a:extLst>
          </p:cNvPr>
          <p:cNvCxnSpPr>
            <a:stCxn id="11" idx="3"/>
          </p:cNvCxnSpPr>
          <p:nvPr/>
        </p:nvCxnSpPr>
        <p:spPr>
          <a:xfrm flipV="1">
            <a:off x="6559542" y="5157989"/>
            <a:ext cx="2256715" cy="1266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F08FFB-2D8B-447D-D319-F1D44D9FA72C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A8A12-34E9-818D-5398-EC2DB2AD8BC9}"/>
              </a:ext>
            </a:extLst>
          </p:cNvPr>
          <p:cNvSpPr txBox="1"/>
          <p:nvPr/>
        </p:nvSpPr>
        <p:spPr>
          <a:xfrm>
            <a:off x="4446349" y="153759"/>
            <a:ext cx="3439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Train, validate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77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279B509-F3B3-69DC-2156-DC0C9A64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58" y="2213683"/>
            <a:ext cx="6068353" cy="36281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157971" y="153759"/>
            <a:ext cx="1220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9208" y="1313736"/>
            <a:ext cx="415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Model with best accuracy</a:t>
            </a:r>
            <a:endParaRPr lang="ko-KR" altLang="en-US" sz="2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67558" y="5621990"/>
            <a:ext cx="4184003" cy="21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77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157971" y="153759"/>
            <a:ext cx="1220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6974" y="1302161"/>
            <a:ext cx="415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Model with best loss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2ABB15-DF6F-31A0-BA94-E3DBD795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35" y="2235629"/>
            <a:ext cx="5839526" cy="332021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28335" y="5302918"/>
            <a:ext cx="3386099" cy="252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60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97488" y="3060064"/>
            <a:ext cx="171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Result</a:t>
            </a:r>
            <a:endParaRPr lang="en-US" altLang="ko-KR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59378" y="30054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9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Result</a:t>
            </a:r>
            <a:endParaRPr lang="en-US" altLang="ko-KR" sz="36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2147280" y="1688444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763332" y="1688444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7379384" y="1688444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2063374" y="2101912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Test result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727777" y="2101912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Initialization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7392180" y="2101912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Label smoothing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FCDFAF-C907-9747-AEE9-D1CBD43AEE08}"/>
              </a:ext>
            </a:extLst>
          </p:cNvPr>
          <p:cNvSpPr/>
          <p:nvPr/>
        </p:nvSpPr>
        <p:spPr>
          <a:xfrm>
            <a:off x="2027706" y="2523281"/>
            <a:ext cx="7457747" cy="9838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38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756466" y="153759"/>
            <a:ext cx="2679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 result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2552" y="2716634"/>
            <a:ext cx="269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VGG-19 (30epoch)</a:t>
            </a:r>
          </a:p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83%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582" y="2716634"/>
            <a:ext cx="269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Alexnet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(100epoch)</a:t>
            </a:r>
          </a:p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81.56%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091330" y="3039799"/>
            <a:ext cx="1665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83371" y="4172870"/>
            <a:ext cx="8425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Although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epoch decreased less</a:t>
            </a:r>
            <a:r>
              <a:rPr lang="ko-KR" altLang="en-US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than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one third, test 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accuracy increased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New architecture with applying batch normalization and more data augmentation can be the reason</a:t>
            </a:r>
          </a:p>
        </p:txBody>
      </p:sp>
    </p:spTree>
    <p:extLst>
      <p:ext uri="{BB962C8B-B14F-4D97-AF65-F5344CB8AC3E}">
        <p14:creationId xmlns:p14="http://schemas.microsoft.com/office/powerpoint/2010/main" val="144054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AADDE3-37E3-D6C2-DC58-6EEB2768E6C1}"/>
              </a:ext>
            </a:extLst>
          </p:cNvPr>
          <p:cNvSpPr/>
          <p:nvPr/>
        </p:nvSpPr>
        <p:spPr>
          <a:xfrm>
            <a:off x="494921" y="1225336"/>
            <a:ext cx="11202158" cy="263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38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588728" y="148376"/>
            <a:ext cx="3014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Initialization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A21E8-32F5-1AC8-C6BA-33B1543B7587}"/>
              </a:ext>
            </a:extLst>
          </p:cNvPr>
          <p:cNvSpPr txBox="1"/>
          <p:nvPr/>
        </p:nvSpPr>
        <p:spPr>
          <a:xfrm>
            <a:off x="1383645" y="4106151"/>
            <a:ext cx="942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Best validation accuracy and loss were driven after 28</a:t>
            </a:r>
            <a:r>
              <a:rPr lang="en-US" altLang="ko-KR" baseline="300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th</a:t>
            </a: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epoch of model initialized by He initialization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With ReLU non-linearity, model with He initialization shows bit better performance than model with Xavier initialization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But there wasn’t dramatic difference by changing initialization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61EF2C-A8B0-3393-CCA6-319BD7301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73"/>
          <a:stretch/>
        </p:blipFill>
        <p:spPr>
          <a:xfrm>
            <a:off x="940546" y="1415348"/>
            <a:ext cx="10124680" cy="22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2DE787-465B-DF67-186E-C5C238AAA380}"/>
              </a:ext>
            </a:extLst>
          </p:cNvPr>
          <p:cNvSpPr/>
          <p:nvPr/>
        </p:nvSpPr>
        <p:spPr>
          <a:xfrm>
            <a:off x="183202" y="1238491"/>
            <a:ext cx="1796070" cy="54516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2274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09052" y="148376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D66F8F-54BC-3255-A672-40574F0BC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27" r="18981"/>
          <a:stretch/>
        </p:blipFill>
        <p:spPr>
          <a:xfrm>
            <a:off x="379438" y="1291361"/>
            <a:ext cx="1505718" cy="5232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EA47E-4641-516A-B52E-A635FD4A50D0}"/>
              </a:ext>
            </a:extLst>
          </p:cNvPr>
          <p:cNvSpPr txBox="1"/>
          <p:nvPr/>
        </p:nvSpPr>
        <p:spPr>
          <a:xfrm>
            <a:off x="2201917" y="2299472"/>
            <a:ext cx="97033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With more smoothing, </a:t>
            </a:r>
          </a:p>
          <a:p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 Can observe regularization effect</a:t>
            </a:r>
          </a:p>
          <a:p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Less prone to overshoot(less affected by batch with wrong data)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Less trained because label is ambiguous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Decreasing tendency of loss and increasing tendency of accuracy became more monotonically</a:t>
            </a:r>
          </a:p>
          <a:p>
            <a:r>
              <a:rPr lang="en-US" altLang="ko-KR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: Best accuracy model will be same as best loss model! (problem of previous Alexnet)</a:t>
            </a:r>
          </a:p>
        </p:txBody>
      </p:sp>
    </p:spTree>
    <p:extLst>
      <p:ext uri="{BB962C8B-B14F-4D97-AF65-F5344CB8AC3E}">
        <p14:creationId xmlns:p14="http://schemas.microsoft.com/office/powerpoint/2010/main" val="303218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2DE787-465B-DF67-186E-C5C238AAA380}"/>
              </a:ext>
            </a:extLst>
          </p:cNvPr>
          <p:cNvSpPr/>
          <p:nvPr/>
        </p:nvSpPr>
        <p:spPr>
          <a:xfrm>
            <a:off x="297973" y="1551192"/>
            <a:ext cx="11324542" cy="45255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38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09052" y="148376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74EDF9-5DF1-1BDB-E486-97325E40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79" y="1710740"/>
            <a:ext cx="9880849" cy="40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6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CF59EB-7948-BA3A-5D36-2A26E0194C1A}"/>
              </a:ext>
            </a:extLst>
          </p:cNvPr>
          <p:cNvSpPr/>
          <p:nvPr/>
        </p:nvSpPr>
        <p:spPr>
          <a:xfrm>
            <a:off x="-18046" y="0"/>
            <a:ext cx="1221004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Questions</a:t>
            </a:r>
          </a:p>
          <a:p>
            <a:pPr algn="ctr"/>
            <a:endParaRPr lang="en-US" altLang="ko-KR" sz="36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36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36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36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pPr algn="ctr"/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CC1CD-FE8A-FBAB-E876-A7C718F1A9F5}"/>
              </a:ext>
            </a:extLst>
          </p:cNvPr>
          <p:cNvSpPr txBox="1"/>
          <p:nvPr/>
        </p:nvSpPr>
        <p:spPr>
          <a:xfrm>
            <a:off x="2352173" y="2484521"/>
            <a:ext cx="72851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1.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 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할 때는 마지막이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fully connected layer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인데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test 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할 때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fully convolutional layer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바꾸면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의 마지막 부분에서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trainable weight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들이 완전히 바뀌는게 아닌지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  <a:p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그렇다면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할 때 마지막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convolutional layer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 대한 </a:t>
            </a:r>
            <a:r>
              <a:rPr lang="en-US" altLang="ko-KR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weight</a:t>
            </a:r>
            <a:r>
              <a:rPr lang="ko-KR" altLang="en-US" sz="180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학습은 어떻게 시키는지</a:t>
            </a:r>
            <a:endParaRPr lang="en-US" altLang="ko-KR" sz="180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endParaRPr lang="en-US" altLang="ko-KR" sz="180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endParaRPr lang="en-US" altLang="ko-KR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  <a:p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2. </a:t>
            </a:r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Training </a:t>
            </a:r>
            <a:r>
              <a:rPr lang="ko-KR" altLang="en-US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과정에는 </a:t>
            </a:r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validation set</a:t>
            </a:r>
            <a:r>
              <a:rPr lang="ko-KR" altLang="en-US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 </a:t>
            </a:r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 set </a:t>
            </a:r>
            <a:r>
              <a:rPr lang="ko-KR" altLang="en-US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모두 관여하지 않는데</a:t>
            </a:r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validation</a:t>
            </a:r>
            <a:r>
              <a:rPr lang="ko-KR" altLang="en-US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set</a:t>
            </a:r>
            <a:r>
              <a:rPr lang="ko-KR" altLang="en-US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에서의 결과가 더 좋은 이유가 무엇인지</a:t>
            </a:r>
            <a:endParaRPr lang="en-US" altLang="ko-KR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7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33570" y="3180775"/>
            <a:ext cx="261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Objective</a:t>
            </a:r>
            <a:endParaRPr lang="ko-KR" altLang="en-US" sz="4400" spc="-15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29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312122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088860" y="115857"/>
            <a:ext cx="261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Objective</a:t>
            </a:r>
            <a:endParaRPr lang="ko-KR" altLang="en-US" sz="4400" spc="-15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Part 1, </a:t>
            </a:r>
            <a:endParaRPr lang="ko-KR" altLang="en-US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95105" y="2926099"/>
            <a:ext cx="2887651" cy="3528293"/>
            <a:chOff x="631681" y="3127339"/>
            <a:chExt cx="2887651" cy="35282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1" y="5486081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Only use 3 x 3 kernel.</a:t>
              </a:r>
              <a:endParaRPr lang="en-US" altLang="ko-KR" sz="140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algn="just"/>
              <a:endParaRPr lang="en-US" altLang="ko-KR" sz="140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On testing process, subtitude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fully connected layer to fully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convolutional layer</a:t>
              </a:r>
              <a:endParaRPr lang="en-US" altLang="ko-KR" sz="140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121208" y="3127339"/>
              <a:ext cx="1908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Key ideas</a:t>
              </a:r>
              <a:endParaRPr lang="ko-KR" altLang="en-US" sz="3200" spc="-15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33884" y="2679877"/>
            <a:ext cx="2887651" cy="3989958"/>
            <a:chOff x="613393" y="2881117"/>
            <a:chExt cx="2887651" cy="39899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13393" y="5270637"/>
              <a:ext cx="288765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Paper mentioned initialization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is done with pretrained 11 layer model</a:t>
              </a:r>
            </a:p>
            <a:p>
              <a:pPr algn="just"/>
              <a:endParaRPr lang="en-US" altLang="ko-KR" sz="140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In this code, I used 5 different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initialization methods and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compared them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896275" y="2881117"/>
              <a:ext cx="23584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Weight </a:t>
              </a:r>
            </a:p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initialization</a:t>
              </a:r>
              <a:endParaRPr lang="ko-KR" altLang="en-US" sz="3200" spc="-15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3" y="2741433"/>
            <a:ext cx="2887651" cy="3433854"/>
            <a:chOff x="631681" y="2942673"/>
            <a:chExt cx="2887651" cy="34338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1" y="5637863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Compare results with using 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three different label smoothing</a:t>
              </a:r>
            </a:p>
            <a:p>
              <a:pPr algn="just"/>
              <a:r>
                <a:rPr lang="en-US" altLang="ko-KR" sz="1400">
                  <a:solidFill>
                    <a:srgbClr val="393939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parameters.</a:t>
              </a:r>
              <a:endParaRPr lang="ko-KR" altLang="en-US" sz="1400" dirty="0">
                <a:solidFill>
                  <a:srgbClr val="393939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051125" y="2942673"/>
              <a:ext cx="20487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Label </a:t>
              </a:r>
            </a:p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smoothing</a:t>
              </a:r>
              <a:endParaRPr lang="ko-KR" altLang="en-US" sz="3200" spc="-15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7B7B6C-2206-EB83-8A52-B0E7B0978E78}"/>
              </a:ext>
            </a:extLst>
          </p:cNvPr>
          <p:cNvSpPr/>
          <p:nvPr/>
        </p:nvSpPr>
        <p:spPr>
          <a:xfrm>
            <a:off x="485056" y="5110223"/>
            <a:ext cx="7860291" cy="10475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869914" y="96545"/>
            <a:ext cx="2445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Key ideas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390" y="1389413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Why 3x3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390" y="5186948"/>
            <a:ext cx="776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More activations: more discriminative decision function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Decrease the number of trainable parameters: more regularization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" y="2233379"/>
            <a:ext cx="11073008" cy="20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9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869914" y="96545"/>
            <a:ext cx="2445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Key ideas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390" y="1326783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Testing details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801" y="5225795"/>
            <a:ext cx="11615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Fully connected layer to fully convolutional layer: No need to sample multiple crops at test time. (spatially average class score map) -&gt;</a:t>
            </a:r>
            <a:r>
              <a:rPr lang="ko-KR" altLang="en-US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구현</a:t>
            </a:r>
            <a:r>
              <a:rPr lang="en-US" altLang="ko-KR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X</a:t>
            </a:r>
            <a:endParaRPr lang="en-US" altLang="ko-KR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945937"/>
            <a:ext cx="10917197" cy="24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614195" y="153759"/>
            <a:ext cx="4757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Weight initialization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1" y="1384235"/>
            <a:ext cx="10210800" cy="2829243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16200000" flipH="1">
            <a:off x="9698878" y="3364395"/>
            <a:ext cx="2169441" cy="143277"/>
          </a:xfrm>
          <a:prstGeom prst="bentConnector3">
            <a:avLst>
              <a:gd name="adj1" fmla="val 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0820" y="4520753"/>
            <a:ext cx="10697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Weight initialization with pre- trained net A(VGG-11). </a:t>
            </a:r>
            <a:r>
              <a:rPr lang="en-US" altLang="ko-KR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But reasonable </a:t>
            </a:r>
            <a:r>
              <a:rPr lang="en-US" altLang="ko-KR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 initialize weight with </a:t>
            </a:r>
            <a:r>
              <a:rPr lang="en-US" altLang="ko-KR" dirty="0" err="1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Glorot</a:t>
            </a:r>
            <a:r>
              <a:rPr lang="en-US" altLang="ko-KR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et al</a:t>
            </a:r>
            <a:r>
              <a:rPr lang="en-US" altLang="ko-KR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2010(Xavier initialization)</a:t>
            </a:r>
            <a:endParaRPr lang="en-US" altLang="ko-KR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Xavier initialization doesn’t work well with </a:t>
            </a:r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ReLU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activation so I applied Gaussian normal, Xavier and He initialization and compared them all. 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Using batch normalization(</a:t>
            </a:r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Szegedy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et al. 2015), I omitted bias term.</a:t>
            </a:r>
          </a:p>
        </p:txBody>
      </p:sp>
    </p:spTree>
    <p:extLst>
      <p:ext uri="{BB962C8B-B14F-4D97-AF65-F5344CB8AC3E}">
        <p14:creationId xmlns:p14="http://schemas.microsoft.com/office/powerpoint/2010/main" val="9890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FAB3AB-34BD-CE0E-56EB-2B063CF5BB20}"/>
              </a:ext>
            </a:extLst>
          </p:cNvPr>
          <p:cNvSpPr/>
          <p:nvPr/>
        </p:nvSpPr>
        <p:spPr>
          <a:xfrm>
            <a:off x="207264" y="2334768"/>
            <a:ext cx="4980432" cy="23774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EE2802-A8C2-F72B-473E-C1BF81D85BB1}"/>
              </a:ext>
            </a:extLst>
          </p:cNvPr>
          <p:cNvSpPr/>
          <p:nvPr/>
        </p:nvSpPr>
        <p:spPr>
          <a:xfrm>
            <a:off x="5332182" y="2334768"/>
            <a:ext cx="6652553" cy="23774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800671" y="153759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886" y="2449588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Entropy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7886" y="3171129"/>
                <a:ext cx="4523674" cy="1497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0" smtClean="0">
                        <a:latin typeface="Cambria Math" panose="02040503050406030204" pitchFamily="18" charset="0"/>
                      </a:rPr>
                      <m:t>=∑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</a:t>
                </a:r>
                <a:r>
                  <a:rPr lang="en-US" altLang="ko-KR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(Probability</a:t>
                </a:r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Probability</m:t>
                        </m:r>
                      </m:den>
                    </m:f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 = </a:t>
                </a:r>
                <a:r>
                  <a:rPr lang="en-US" altLang="ko-KR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 </a:t>
                </a:r>
              </a:p>
              <a:p>
                <a:endParaRPr lang="ko-KR" altLang="en-US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86" y="3171129"/>
                <a:ext cx="4523674" cy="1497846"/>
              </a:xfrm>
              <a:prstGeom prst="rect">
                <a:avLst/>
              </a:prstGeom>
              <a:blipFill>
                <a:blip r:embed="rId2"/>
                <a:stretch>
                  <a:fillRect l="-31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830577" y="2489344"/>
            <a:ext cx="378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Cross-Entropy</a:t>
            </a:r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80104" y="3171129"/>
                <a:ext cx="6479318" cy="1220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=∑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(</a:t>
                </a:r>
                <a:r>
                  <a:rPr lang="en-US" altLang="ko-KR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Probability</a:t>
                </a:r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Probability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another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distribution</m:t>
                        </m:r>
                      </m:den>
                    </m:f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 = </a:t>
                </a:r>
                <a:r>
                  <a:rPr lang="en-US" altLang="ko-KR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)</a:t>
                </a:r>
                <a:endParaRPr lang="ko-KR" altLang="en-US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104" y="3171129"/>
                <a:ext cx="6479318" cy="1220847"/>
              </a:xfrm>
              <a:prstGeom prst="rect">
                <a:avLst/>
              </a:prstGeom>
              <a:blipFill>
                <a:blip r:embed="rId3"/>
                <a:stretch>
                  <a:fillRect l="-2260" r="-386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47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800671" y="153759"/>
            <a:ext cx="403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Label smoothing</a:t>
            </a:r>
            <a:endParaRPr lang="ko-KR" altLang="en-US" sz="4400" spc="-3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137" y="1602491"/>
            <a:ext cx="3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Example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41698"/>
              </p:ext>
            </p:extLst>
          </p:nvPr>
        </p:nvGraphicFramePr>
        <p:xfrm>
          <a:off x="2245186" y="1583298"/>
          <a:ext cx="81280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169981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6656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136121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6997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5568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Probability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distribution</a:t>
                      </a:r>
                      <a:endParaRPr lang="ko-KR" altLang="en-US" sz="12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B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9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Q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28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0.125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0.125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0.25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32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304" y="3091318"/>
                <a:ext cx="10746954" cy="3498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Assume log(x)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=(0.25)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4= </a:t>
                </a:r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2</a:t>
                </a: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 0.5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log(2) + 0.125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log(8) + 0.125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log(8) + 0.25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log(4)=</a:t>
                </a:r>
                <a:r>
                  <a:rPr lang="en-US" altLang="ko-KR" dirty="0">
                    <a:solidFill>
                      <a:srgbClr val="FF0000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1.75</a:t>
                </a: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Distribution Q in P? : Cross entropy</a:t>
                </a:r>
              </a:p>
              <a:p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티머니 둥근바람 Regular" panose="02050503000000000000" pitchFamily="18" charset="-127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티머니 둥근바람 Regular" panose="02050503000000000000" pitchFamily="18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latin typeface="티머니 둥근바람 Regular" panose="02050503000000000000" pitchFamily="18" charset="-127"/>
                            <a:ea typeface="티머니 둥근바람 Regular" panose="02050503000000000000" pitchFamily="18" charset="-127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  <a:p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= 0.5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 + 0.125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 + 0.125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 + 0.25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log(4) = 2</a:t>
                </a:r>
              </a:p>
              <a:p>
                <a:endParaRPr lang="ko-KR" altLang="en-US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4" y="3091318"/>
                <a:ext cx="10746954" cy="3498265"/>
              </a:xfrm>
              <a:prstGeom prst="rect">
                <a:avLst/>
              </a:prstGeom>
              <a:blipFill>
                <a:blip r:embed="rId2"/>
                <a:stretch>
                  <a:fillRect l="-1418" t="-2962" b="-19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85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1004</Words>
  <Application>Microsoft Office PowerPoint</Application>
  <PresentationFormat>와이드스크린</PresentationFormat>
  <Paragraphs>215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티머니 둥근바람 Regular</vt:lpstr>
      <vt:lpstr>Arial</vt:lpstr>
      <vt:lpstr>나눔스퀘어 Light</vt:lpstr>
      <vt:lpstr>Cambria Math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 원균</cp:lastModifiedBy>
  <cp:revision>54</cp:revision>
  <dcterms:created xsi:type="dcterms:W3CDTF">2020-09-07T02:34:06Z</dcterms:created>
  <dcterms:modified xsi:type="dcterms:W3CDTF">2022-09-01T12:16:01Z</dcterms:modified>
</cp:coreProperties>
</file>